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21"/>
  </p:notesMasterIdLst>
  <p:handoutMasterIdLst>
    <p:handoutMasterId r:id="rId22"/>
  </p:handoutMasterIdLst>
  <p:sldIdLst>
    <p:sldId id="328" r:id="rId2"/>
    <p:sldId id="330" r:id="rId3"/>
    <p:sldId id="338" r:id="rId4"/>
    <p:sldId id="347" r:id="rId5"/>
    <p:sldId id="348" r:id="rId6"/>
    <p:sldId id="346" r:id="rId7"/>
    <p:sldId id="355" r:id="rId8"/>
    <p:sldId id="354" r:id="rId9"/>
    <p:sldId id="334" r:id="rId10"/>
    <p:sldId id="351" r:id="rId11"/>
    <p:sldId id="353" r:id="rId12"/>
    <p:sldId id="356" r:id="rId13"/>
    <p:sldId id="352" r:id="rId14"/>
    <p:sldId id="335" r:id="rId15"/>
    <p:sldId id="341" r:id="rId16"/>
    <p:sldId id="344" r:id="rId17"/>
    <p:sldId id="345" r:id="rId18"/>
    <p:sldId id="342" r:id="rId19"/>
    <p:sldId id="336" r:id="rId20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>
          <p15:clr>
            <a:srgbClr val="A4A3A4"/>
          </p15:clr>
        </p15:guide>
        <p15:guide id="2" orient="horz" pos="3929">
          <p15:clr>
            <a:srgbClr val="A4A3A4"/>
          </p15:clr>
        </p15:guide>
        <p15:guide id="3" orient="horz" pos="1661">
          <p15:clr>
            <a:srgbClr val="A4A3A4"/>
          </p15:clr>
        </p15:guide>
        <p15:guide id="4" orient="horz" pos="1117">
          <p15:clr>
            <a:srgbClr val="A4A3A4"/>
          </p15:clr>
        </p15:guide>
        <p15:guide id="5" orient="horz" pos="3249">
          <p15:clr>
            <a:srgbClr val="A4A3A4"/>
          </p15:clr>
        </p15:guide>
        <p15:guide id="6" orient="horz" pos="3385">
          <p15:clr>
            <a:srgbClr val="A4A3A4"/>
          </p15:clr>
        </p15:guide>
        <p15:guide id="7" orient="horz" pos="890">
          <p15:clr>
            <a:srgbClr val="A4A3A4"/>
          </p15:clr>
        </p15:guide>
        <p15:guide id="8" pos="612">
          <p15:clr>
            <a:srgbClr val="A4A3A4"/>
          </p15:clr>
        </p15:guide>
        <p15:guide id="9" pos="5465">
          <p15:clr>
            <a:srgbClr val="A4A3A4"/>
          </p15:clr>
        </p15:guide>
        <p15:guide id="10" pos="2971">
          <p15:clr>
            <a:srgbClr val="A4A3A4"/>
          </p15:clr>
        </p15:guide>
        <p15:guide id="11" pos="31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277"/>
    <a:srgbClr val="32578A"/>
    <a:srgbClr val="4876A8"/>
    <a:srgbClr val="649FCA"/>
    <a:srgbClr val="85BDDC"/>
    <a:srgbClr val="A1D0E5"/>
    <a:srgbClr val="C6E5EC"/>
    <a:srgbClr val="8C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2" autoAdjust="0"/>
    <p:restoredTop sz="89237" autoAdjust="0"/>
  </p:normalViewPr>
  <p:slideViewPr>
    <p:cSldViewPr>
      <p:cViewPr>
        <p:scale>
          <a:sx n="123" d="100"/>
          <a:sy n="123" d="100"/>
        </p:scale>
        <p:origin x="2624" y="488"/>
      </p:cViewPr>
      <p:guideLst>
        <p:guide orient="horz" pos="4133"/>
        <p:guide orient="horz" pos="3929"/>
        <p:guide orient="horz" pos="1661"/>
        <p:guide orient="horz" pos="1117"/>
        <p:guide orient="horz" pos="3249"/>
        <p:guide orient="horz" pos="3385"/>
        <p:guide orient="horz" pos="890"/>
        <p:guide pos="612"/>
        <p:guide pos="5465"/>
        <p:guide pos="2971"/>
        <p:guide pos="31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 alt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 altLang="de-DE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2D93506-367F-4CD0-B9B9-41D13445DE18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62444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 altLang="de-DE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 altLang="de-DE"/>
          </a:p>
        </p:txBody>
      </p:sp>
      <p:sp>
        <p:nvSpPr>
          <p:cNvPr id="512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Klicken Sie, um die Formate des Vorlagentextes zu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512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 altLang="de-DE"/>
          </a:p>
        </p:txBody>
      </p:sp>
      <p:sp>
        <p:nvSpPr>
          <p:cNvPr id="512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760A340-2167-4270-89CF-50EB6C0DB420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63492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Relevant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diesen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Vortrag</a:t>
            </a:r>
            <a:endParaRPr lang="en-US" baseline="0" dirty="0" smtClean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Packages: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Nodes / Topics / services: publisher-subscriber-</a:t>
            </a:r>
            <a:r>
              <a:rPr lang="en-US" baseline="0" dirty="0" err="1" smtClean="0"/>
              <a:t>prinzip</a:t>
            </a:r>
            <a:r>
              <a:rPr lang="en-US" baseline="0" dirty="0" smtClean="0"/>
              <a:t> / client-server-</a:t>
            </a:r>
            <a:r>
              <a:rPr lang="en-US" baseline="0" dirty="0" err="1" smtClean="0"/>
              <a:t>prinzip</a:t>
            </a:r>
            <a:endParaRPr lang="en-US" baseline="0" dirty="0" smtClean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ROS Master (</a:t>
            </a:r>
            <a:r>
              <a:rPr lang="en-US" baseline="0" dirty="0" err="1" smtClean="0"/>
              <a:t>Kommunikation</a:t>
            </a:r>
            <a:r>
              <a:rPr lang="en-US" baseline="0" dirty="0" smtClean="0"/>
              <a:t> der Topics / Services / </a:t>
            </a:r>
            <a:r>
              <a:rPr lang="en-US" baseline="0" dirty="0" err="1" smtClean="0"/>
              <a:t>Registrierung</a:t>
            </a:r>
            <a:r>
              <a:rPr lang="en-US" baseline="0" dirty="0" smtClean="0"/>
              <a:t> der Topics/Services)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sehr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wichtig</a:t>
            </a:r>
            <a:r>
              <a:rPr lang="en-US" baseline="0" dirty="0" smtClean="0"/>
              <a:t>: Bags: </a:t>
            </a:r>
            <a:r>
              <a:rPr lang="en-US" baseline="0" dirty="0" err="1" smtClean="0"/>
              <a:t>Aufnahme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Abspielen</a:t>
            </a:r>
            <a:r>
              <a:rPr lang="en-US" baseline="0" dirty="0" smtClean="0"/>
              <a:t> von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Kommandozeile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roscd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roslaunch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rosrun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39436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8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Netzwerk-Transparenz</a:t>
            </a:r>
            <a:r>
              <a:rPr lang="en-US" dirty="0" smtClean="0"/>
              <a:t>: </a:t>
            </a:r>
            <a:r>
              <a:rPr lang="en-US" dirty="0" err="1" smtClean="0"/>
              <a:t>durch</a:t>
            </a:r>
            <a:r>
              <a:rPr lang="en-US" dirty="0" smtClean="0"/>
              <a:t> ROS-Master: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Nachrichten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über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Netzwerk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Große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Anzahl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verfügbaren</a:t>
            </a:r>
            <a:r>
              <a:rPr lang="en-US" baseline="0" dirty="0" smtClean="0"/>
              <a:t> Packages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Testprozess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Rosbag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aufnehmen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immer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wieder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abspielen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Mehrsprachigkeit</a:t>
            </a:r>
            <a:r>
              <a:rPr lang="en-US" dirty="0" smtClean="0"/>
              <a:t>:</a:t>
            </a:r>
            <a:r>
              <a:rPr lang="en-US" baseline="0" dirty="0" smtClean="0"/>
              <a:t> C++, Python, </a:t>
            </a:r>
            <a:r>
              <a:rPr lang="en-US" baseline="0" dirty="0" err="1" smtClean="0"/>
              <a:t>weitere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möglich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Flexibles </a:t>
            </a:r>
            <a:r>
              <a:rPr lang="en-US" dirty="0" err="1" smtClean="0"/>
              <a:t>Bausteinsystem</a:t>
            </a:r>
            <a:r>
              <a:rPr lang="en-US" dirty="0" smtClean="0"/>
              <a:t>: </a:t>
            </a:r>
            <a:r>
              <a:rPr lang="en-US" dirty="0" err="1" smtClean="0"/>
              <a:t>Viele</a:t>
            </a:r>
            <a:r>
              <a:rPr lang="en-US" dirty="0" smtClean="0"/>
              <a:t> </a:t>
            </a:r>
            <a:r>
              <a:rPr lang="en-US" dirty="0" err="1" smtClean="0"/>
              <a:t>kleine</a:t>
            </a:r>
            <a:r>
              <a:rPr lang="en-US" dirty="0" smtClean="0"/>
              <a:t> </a:t>
            </a:r>
            <a:r>
              <a:rPr lang="en-US" dirty="0" err="1" smtClean="0"/>
              <a:t>Pakete</a:t>
            </a:r>
            <a:r>
              <a:rPr lang="en-US" dirty="0" smtClean="0"/>
              <a:t>,</a:t>
            </a:r>
            <a:r>
              <a:rPr lang="en-US" baseline="0" dirty="0" smtClean="0"/>
              <a:t> die </a:t>
            </a:r>
            <a:r>
              <a:rPr lang="en-US" baseline="0" dirty="0" err="1" smtClean="0"/>
              <a:t>zusammen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genutzt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können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Open 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8511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Differential Drive: https://</a:t>
            </a:r>
            <a:r>
              <a:rPr lang="en-US" dirty="0" err="1" smtClean="0"/>
              <a:t>youtu.be</a:t>
            </a:r>
            <a:r>
              <a:rPr lang="en-US" dirty="0" smtClean="0"/>
              <a:t>/yYAw79386WI?t=189</a:t>
            </a:r>
          </a:p>
          <a:p>
            <a:pPr marL="171450" indent="-171450">
              <a:buFontTx/>
              <a:buChar char="-"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Ausstattung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Ultraschall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Stoßfänger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falls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alle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anderen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Mechanismen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zur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Verhinderung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eines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Aufpralls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nicht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greifen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Kinect,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die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wird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nicht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verwendet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68869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Xacro</a:t>
            </a:r>
            <a:r>
              <a:rPr lang="en-US" dirty="0" smtClean="0"/>
              <a:t> (XML Macro Language) -</a:t>
            </a:r>
            <a:r>
              <a:rPr lang="en-US" dirty="0" smtClean="0">
                <a:sym typeface="Wingdings"/>
              </a:rPr>
              <a:t> URDF  PDF</a:t>
            </a:r>
          </a:p>
          <a:p>
            <a:endParaRPr lang="en-US" dirty="0" smtClean="0"/>
          </a:p>
          <a:p>
            <a:r>
              <a:rPr lang="en-US" dirty="0" smtClean="0"/>
              <a:t>URDF: Unified Robot Description Format: Robot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4095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Scan Matching: </a:t>
            </a:r>
            <a:r>
              <a:rPr lang="en-US" dirty="0" err="1" smtClean="0"/>
              <a:t>Miniminierungsfunktion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72202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STL: 3D Modell</a:t>
            </a:r>
          </a:p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Stereolithographie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Model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beinhaltet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</a:t>
            </a:r>
            <a:r>
              <a:rPr lang="de-DE" dirty="0" smtClean="0"/>
              <a:t>Trägheit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Aussehen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Kollisionsmodell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0756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Offline Launch</a:t>
            </a:r>
            <a:r>
              <a:rPr lang="en-US" baseline="0" dirty="0" smtClean="0"/>
              <a:t> File des Cartographers: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Robot Description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gesetzt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Nodes </a:t>
            </a:r>
            <a:r>
              <a:rPr lang="en-US" baseline="0" dirty="0" err="1" smtClean="0"/>
              <a:t>für</a:t>
            </a:r>
            <a:r>
              <a:rPr lang="en-US" baseline="0" dirty="0" smtClean="0"/>
              <a:t> den Cartographer </a:t>
            </a:r>
            <a:r>
              <a:rPr lang="en-US" baseline="0" dirty="0" err="1" smtClean="0"/>
              <a:t>algorithmus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Starten</a:t>
            </a:r>
            <a:r>
              <a:rPr lang="en-US" baseline="0" dirty="0" smtClean="0"/>
              <a:t> des RVIZ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configuration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Rosbag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abgespielt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79661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 </a:t>
            </a:r>
            <a:r>
              <a:rPr lang="en-US" dirty="0" err="1" smtClean="0">
                <a:effectLst/>
              </a:rPr>
              <a:t>RealTimeCorrelativeScanMatcher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can be enabled if you do not have other sensors or you do not trust them.</a:t>
            </a: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 </a:t>
            </a:r>
            <a:r>
              <a:rPr lang="en-US" dirty="0" err="1" smtClean="0">
                <a:effectLst/>
              </a:rPr>
              <a:t>RealTimeCorrelativeScanMatcher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can be toggled depending on the trust you have in your sensors. It works by searching for similar scans in a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search window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which is defined by a maximum distance radius and a maximum angle radius. When performing scan matching with scans found in this window, a different weight can be chosen for the translational and rotational components. You can play with those weight if, for example, you know that your robot doesn’t rotate a lot.</a:t>
            </a: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dirty="0" smtClean="0"/>
              <a:t>https://google-cartographer-</a:t>
            </a:r>
            <a:r>
              <a:rPr lang="en-US" dirty="0" err="1" smtClean="0"/>
              <a:t>ros.readthedocs.io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/latest/</a:t>
            </a:r>
            <a:r>
              <a:rPr lang="en-US" dirty="0" err="1" smtClean="0"/>
              <a:t>algo_walkthrough.html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61135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d) war </a:t>
            </a:r>
            <a:r>
              <a:rPr lang="en-US" dirty="0" err="1" smtClean="0"/>
              <a:t>ein</a:t>
            </a:r>
            <a:r>
              <a:rPr lang="en-US" dirty="0" smtClean="0"/>
              <a:t> Loch,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dass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Roboter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reinschauen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7146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7" name="Picture 25" descr="titel_master_1024_768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71550" y="2565400"/>
            <a:ext cx="7704138" cy="1584325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A1D0E5"/>
                </a:solidFill>
              </a:defRPr>
            </a:lvl1pPr>
          </a:lstStyle>
          <a:p>
            <a:pPr lvl="0"/>
            <a:r>
              <a:rPr lang="de-DE" altLang="de-DE" noProof="0"/>
              <a:t>Formatvorlage des Untertitelmasters durch Klicken bearbeiten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ctr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altLang="de-DE" noProof="0"/>
              <a:t>Titelmasterformat durch Klicken bearbeiten</a:t>
            </a:r>
          </a:p>
        </p:txBody>
      </p:sp>
      <p:pic>
        <p:nvPicPr>
          <p:cNvPr id="8215" name="Picture 23" descr="hm_W_011_1-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269875"/>
            <a:ext cx="1981200" cy="5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20" name="Rectangle 28"/>
          <p:cNvSpPr>
            <a:spLocks noChangeArrowheads="1"/>
          </p:cNvSpPr>
          <p:nvPr userDrawn="1"/>
        </p:nvSpPr>
        <p:spPr bwMode="gray">
          <a:xfrm>
            <a:off x="990600" y="6629400"/>
            <a:ext cx="559752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b"/>
          <a:lstStyle/>
          <a:p>
            <a:pPr algn="l"/>
            <a:r>
              <a:rPr lang="de-DE" altLang="de-DE" sz="1000">
                <a:solidFill>
                  <a:srgbClr val="A4A7A6"/>
                </a:solidFill>
              </a:rPr>
              <a:t>Hochschule Mannheim University of Applied Sciences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Hochschule Mannheim University of Applied Sciences | Vorname Name</a:t>
            </a:r>
            <a:endParaRPr lang="de-DE" alt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610988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8" name="Picture 60" descr="header_master_1024_133_rg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8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24" name="Rectangle 56"/>
          <p:cNvSpPr>
            <a:spLocks noChangeArrowheads="1"/>
          </p:cNvSpPr>
          <p:nvPr/>
        </p:nvSpPr>
        <p:spPr bwMode="invGray">
          <a:xfrm>
            <a:off x="0" y="6553200"/>
            <a:ext cx="9144000" cy="304800"/>
          </a:xfrm>
          <a:prstGeom prst="rect">
            <a:avLst/>
          </a:prstGeom>
          <a:solidFill>
            <a:srgbClr val="A4A7A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de-D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971550" y="2636838"/>
            <a:ext cx="7704138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gray">
          <a:xfrm>
            <a:off x="971550" y="1773238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990601" y="6629400"/>
            <a:ext cx="5165576" cy="18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de-DE"/>
              <a:t>Hochschule Mannheim University of Applied Sciences | Vorname Name</a:t>
            </a:r>
            <a:endParaRPr lang="de-DE" altLang="de-DE" dirty="0"/>
          </a:p>
        </p:txBody>
      </p:sp>
      <p:sp>
        <p:nvSpPr>
          <p:cNvPr id="7205" name="Rectangle 37"/>
          <p:cNvSpPr>
            <a:spLocks noChangeArrowheads="1"/>
          </p:cNvSpPr>
          <p:nvPr/>
        </p:nvSpPr>
        <p:spPr bwMode="inv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de-DE"/>
          </a:p>
        </p:txBody>
      </p:sp>
      <p:pic>
        <p:nvPicPr>
          <p:cNvPr id="7227" name="Picture 59" descr="hm_W_011_1-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269875"/>
            <a:ext cx="1981200" cy="5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6607274" y="65500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7D12BB6-0ED4-46B6-AB23-7758AD07EFBF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7" r:id="rId2"/>
  </p:sldLayoutIdLst>
  <p:transition/>
  <p:hf hdr="0" dt="0"/>
  <p:txStyles>
    <p:titleStyle>
      <a:lvl1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82563" indent="-180975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2pPr>
      <a:lvl3pPr marL="366713" indent="-182563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3pPr>
      <a:lvl4pPr marL="552450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4pPr>
      <a:lvl5pPr marL="7381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5pPr>
      <a:lvl6pPr marL="11953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6pPr>
      <a:lvl7pPr marL="16525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7pPr>
      <a:lvl8pPr marL="21097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8pPr>
      <a:lvl9pPr marL="25669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rmatik-mannheim/Pioneer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971550" y="1773238"/>
            <a:ext cx="7704138" cy="792162"/>
          </a:xfrm>
        </p:spPr>
        <p:txBody>
          <a:bodyPr/>
          <a:lstStyle/>
          <a:p>
            <a:r>
              <a:rPr lang="en-US" dirty="0" err="1"/>
              <a:t>Untersuchung</a:t>
            </a:r>
            <a:r>
              <a:rPr lang="en-US" dirty="0"/>
              <a:t> von </a:t>
            </a:r>
            <a:r>
              <a:rPr lang="en-US" dirty="0" err="1"/>
              <a:t>Kartierungsalgorithmen</a:t>
            </a:r>
            <a:r>
              <a:rPr lang="en-US" dirty="0"/>
              <a:t> </a:t>
            </a:r>
            <a:r>
              <a:rPr lang="en-US" dirty="0" err="1"/>
              <a:t>unter</a:t>
            </a:r>
            <a:r>
              <a:rPr lang="en-US" dirty="0"/>
              <a:t> ROS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Pioneer 3-DX 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71550" y="2565400"/>
            <a:ext cx="7704138" cy="1584325"/>
          </a:xfrm>
        </p:spPr>
        <p:txBody>
          <a:bodyPr/>
          <a:lstStyle/>
          <a:p>
            <a:r>
              <a:rPr lang="de-DE" altLang="de-DE" dirty="0" smtClean="0"/>
              <a:t>Kolloquium der Studienarbeit</a:t>
            </a:r>
            <a:endParaRPr lang="de-DE" altLang="de-DE" dirty="0"/>
          </a:p>
          <a:p>
            <a:r>
              <a:rPr lang="de-DE" altLang="de-DE" dirty="0" smtClean="0"/>
              <a:t>Daniel Koch</a:t>
            </a:r>
          </a:p>
          <a:p>
            <a:endParaRPr lang="de-DE" altLang="de-DE" dirty="0" smtClean="0"/>
          </a:p>
          <a:p>
            <a:r>
              <a:rPr lang="de-DE" altLang="de-DE" dirty="0" smtClean="0"/>
              <a:t>Betreuer: </a:t>
            </a:r>
            <a:r>
              <a:rPr lang="de-DE" dirty="0"/>
              <a:t>Prof. Dr. Thomas </a:t>
            </a:r>
            <a:r>
              <a:rPr lang="de-DE" dirty="0" err="1" smtClean="0"/>
              <a:t>Ihme</a:t>
            </a:r>
            <a:endParaRPr lang="de-DE" dirty="0" smtClean="0"/>
          </a:p>
          <a:p>
            <a:r>
              <a:rPr lang="de-DE" dirty="0" smtClean="0"/>
              <a:t> </a:t>
            </a:r>
            <a:endParaRPr lang="de-DE" altLang="de-DE" dirty="0"/>
          </a:p>
          <a:p>
            <a:r>
              <a:rPr lang="de-DE" altLang="de-DE" dirty="0"/>
              <a:t>Mannheim, </a:t>
            </a:r>
            <a:r>
              <a:rPr lang="de-DE" altLang="de-DE" dirty="0" smtClean="0"/>
              <a:t>05.12.2019</a:t>
            </a:r>
            <a:endParaRPr lang="de-DE" altLang="de-DE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gray">
          <a:xfrm>
            <a:off x="971550" y="1412875"/>
            <a:ext cx="77152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de-DE" altLang="de-DE" sz="2200" dirty="0" smtClean="0">
                <a:solidFill>
                  <a:srgbClr val="A1D0E5"/>
                </a:solidFill>
                <a:ea typeface="ＭＳ Ｐゴシック" pitchFamily="28" charset="-128"/>
              </a:rPr>
              <a:t>Fakultät für Informatik</a:t>
            </a:r>
            <a:endParaRPr lang="de-DE" altLang="de-DE" sz="2200" dirty="0">
              <a:solidFill>
                <a:srgbClr val="A1D0E5"/>
              </a:solidFill>
              <a:ea typeface="ＭＳ Ｐゴシック" pitchFamily="28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Integration der Algorithmen in </a:t>
            </a:r>
            <a:r>
              <a:rPr lang="de-DE" altLang="de-DE" dirty="0" smtClean="0"/>
              <a:t>ROS (2)</a:t>
            </a:r>
            <a:r>
              <a:rPr lang="de-DE" altLang="de-DE" dirty="0"/>
              <a:t/>
            </a:r>
            <a:br>
              <a:rPr lang="de-DE" altLang="de-DE" dirty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 smtClean="0"/>
              <a:t>Hochschule</a:t>
            </a:r>
            <a:r>
              <a:rPr lang="en-US" altLang="de-DE" dirty="0" smtClean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381000" marR="0" lvl="0" indent="-381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de-DE" altLang="de-DE" b="1" kern="0" dirty="0" smtClean="0"/>
              <a:t>Eigenes Package</a:t>
            </a:r>
          </a:p>
          <a:p>
            <a:pPr marL="381000" marR="0" lvl="0" indent="-381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de-DE" altLang="de-DE" kern="0" dirty="0" smtClean="0"/>
              <a:t>pioneer3dx_explorer</a:t>
            </a:r>
          </a:p>
          <a:p>
            <a:pPr marL="381000" lvl="0" indent="-381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altLang="de-DE" kern="0" dirty="0" smtClean="0">
                <a:hlinkClick r:id="rId3"/>
              </a:rPr>
              <a:t>https</a:t>
            </a:r>
            <a:r>
              <a:rPr lang="de-DE" altLang="de-DE" kern="0" dirty="0">
                <a:hlinkClick r:id="rId3"/>
              </a:rPr>
              <a:t>://</a:t>
            </a:r>
            <a:r>
              <a:rPr lang="de-DE" altLang="de-DE" kern="0" dirty="0" smtClean="0">
                <a:hlinkClick r:id="rId3"/>
              </a:rPr>
              <a:t>github.com/informatik-mannheim/Pioneer</a:t>
            </a:r>
            <a:endParaRPr lang="de-DE" altLang="de-DE" kern="0" dirty="0" smtClean="0"/>
          </a:p>
          <a:p>
            <a:pPr marL="381000" lvl="0" indent="-381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de-DE" altLang="de-DE" kern="0" dirty="0" smtClean="0"/>
          </a:p>
          <a:p>
            <a:pPr marL="381000" lvl="0" indent="-381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altLang="de-DE" b="1" kern="0" dirty="0" smtClean="0"/>
              <a:t>Installation der Algorithmen</a:t>
            </a:r>
            <a:endParaRPr lang="de-DE" altLang="de-DE" kern="0" dirty="0" smtClean="0"/>
          </a:p>
          <a:p>
            <a:pPr marL="381000" lvl="0" indent="-381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altLang="de-DE" kern="0" dirty="0" err="1" smtClean="0"/>
              <a:t>cartographer</a:t>
            </a:r>
            <a:r>
              <a:rPr lang="de-DE" altLang="de-DE" kern="0" dirty="0" smtClean="0"/>
              <a:t>: manuelle Installation</a:t>
            </a:r>
            <a:endParaRPr lang="de-DE" altLang="de-DE" kern="0" dirty="0"/>
          </a:p>
          <a:p>
            <a:pPr marL="381000" indent="-381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err="1" smtClean="0"/>
              <a:t>hector_mapping</a:t>
            </a:r>
            <a:r>
              <a:rPr lang="de-DE" dirty="0" smtClean="0"/>
              <a:t>: $ </a:t>
            </a:r>
            <a:r>
              <a:rPr lang="de-DE" dirty="0" err="1" smtClean="0"/>
              <a:t>sudo</a:t>
            </a:r>
            <a:r>
              <a:rPr lang="de-DE" dirty="0" smtClean="0"/>
              <a:t> </a:t>
            </a:r>
            <a:r>
              <a:rPr lang="de-DE" dirty="0" err="1"/>
              <a:t>apt-get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 smtClean="0"/>
              <a:t>ros</a:t>
            </a:r>
            <a:r>
              <a:rPr lang="de-DE" dirty="0" smtClean="0"/>
              <a:t>-indigo-</a:t>
            </a:r>
            <a:r>
              <a:rPr lang="de-DE" dirty="0" err="1" smtClean="0"/>
              <a:t>hector</a:t>
            </a:r>
            <a:r>
              <a:rPr lang="de-DE" dirty="0" smtClean="0"/>
              <a:t>-</a:t>
            </a:r>
            <a:r>
              <a:rPr lang="de-DE" dirty="0" err="1" smtClean="0"/>
              <a:t>slam</a:t>
            </a:r>
            <a:endParaRPr lang="de-DE" dirty="0"/>
          </a:p>
          <a:p>
            <a:pPr marL="381000" indent="-381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dirty="0" err="1" smtClean="0"/>
              <a:t>gmapping</a:t>
            </a:r>
            <a:r>
              <a:rPr lang="de-DE" dirty="0" smtClean="0"/>
              <a:t>: $ </a:t>
            </a:r>
            <a:r>
              <a:rPr lang="de-DE" dirty="0" err="1" smtClean="0"/>
              <a:t>sudo</a:t>
            </a:r>
            <a:r>
              <a:rPr lang="de-DE" dirty="0" smtClean="0"/>
              <a:t> </a:t>
            </a:r>
            <a:r>
              <a:rPr lang="de-DE" dirty="0" err="1"/>
              <a:t>apt-get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 smtClean="0"/>
              <a:t>ros-melodic-slam-gmapping</a:t>
            </a:r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93" y="1268760"/>
            <a:ext cx="1725676" cy="52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6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Integration der Algorithmen in </a:t>
            </a:r>
            <a:r>
              <a:rPr lang="de-DE" altLang="de-DE" dirty="0" smtClean="0"/>
              <a:t>ROS (3)</a:t>
            </a:r>
            <a:r>
              <a:rPr lang="de-DE" altLang="de-DE" dirty="0"/>
              <a:t/>
            </a:r>
            <a:br>
              <a:rPr lang="de-DE" altLang="de-DE" dirty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 smtClean="0"/>
              <a:t>Hochschule</a:t>
            </a:r>
            <a:r>
              <a:rPr lang="en-US" altLang="de-DE" dirty="0" smtClean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381000" marR="0" lvl="0" indent="-381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de-DE" b="1" dirty="0" smtClean="0"/>
              <a:t>Aufsetzen der Launch-Files / Konfigurationen (</a:t>
            </a:r>
            <a:r>
              <a:rPr lang="de-DE" b="1" dirty="0" err="1" smtClean="0"/>
              <a:t>cartographer</a:t>
            </a:r>
            <a:r>
              <a:rPr lang="de-DE" b="1" dirty="0" smtClean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274" y="3072901"/>
            <a:ext cx="5760690" cy="309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35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Integration der Algorithmen in </a:t>
            </a:r>
            <a:r>
              <a:rPr lang="de-DE" altLang="de-DE" dirty="0" smtClean="0"/>
              <a:t>ROS (4)</a:t>
            </a:r>
            <a:r>
              <a:rPr lang="de-DE" altLang="de-DE" dirty="0"/>
              <a:t/>
            </a:r>
            <a:br>
              <a:rPr lang="de-DE" altLang="de-DE" dirty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 smtClean="0"/>
              <a:t>Hochschule</a:t>
            </a:r>
            <a:r>
              <a:rPr lang="en-US" altLang="de-DE" dirty="0" smtClean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381000" marR="0" lvl="0" indent="-381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de-DE" b="1" dirty="0" smtClean="0"/>
              <a:t>Aufsetzen der Launch-Files / Konfigurationen (</a:t>
            </a:r>
            <a:r>
              <a:rPr lang="de-DE" b="1" dirty="0" err="1" smtClean="0"/>
              <a:t>cartographer</a:t>
            </a:r>
            <a:r>
              <a:rPr lang="de-DE" b="1" dirty="0" smtClean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3179618"/>
            <a:ext cx="2011218" cy="3337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15" y="3755280"/>
            <a:ext cx="4624773" cy="160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96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Integration der Algorithmen in </a:t>
            </a:r>
            <a:r>
              <a:rPr lang="de-DE" altLang="de-DE" dirty="0" smtClean="0"/>
              <a:t>ROS (5)</a:t>
            </a:r>
            <a:r>
              <a:rPr lang="de-DE" altLang="de-DE" dirty="0"/>
              <a:t/>
            </a:r>
            <a:br>
              <a:rPr lang="de-DE" altLang="de-DE" dirty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 smtClean="0"/>
              <a:t>Hochschule</a:t>
            </a:r>
            <a:r>
              <a:rPr lang="en-US" altLang="de-DE" dirty="0" smtClean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381000" marR="0" lvl="0" indent="-381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de-DE" altLang="de-DE" b="1" kern="0" dirty="0" smtClean="0"/>
              <a:t>Ablauf der Online-Kartierung</a:t>
            </a:r>
          </a:p>
          <a:p>
            <a:r>
              <a:rPr lang="de-DE" dirty="0" smtClean="0"/>
              <a:t>$ </a:t>
            </a:r>
            <a:r>
              <a:rPr lang="de-DE" dirty="0" err="1" smtClean="0"/>
              <a:t>roslaunch</a:t>
            </a:r>
            <a:r>
              <a:rPr lang="de-DE" dirty="0" smtClean="0"/>
              <a:t> </a:t>
            </a:r>
            <a:r>
              <a:rPr lang="de-DE" dirty="0" err="1"/>
              <a:t>launch</a:t>
            </a:r>
            <a:r>
              <a:rPr lang="de-DE" dirty="0" smtClean="0"/>
              <a:t>/&lt;</a:t>
            </a:r>
            <a:r>
              <a:rPr lang="de-DE" dirty="0" err="1" smtClean="0"/>
              <a:t>algorithm</a:t>
            </a:r>
            <a:r>
              <a:rPr lang="de-DE" dirty="0" smtClean="0"/>
              <a:t>&gt;/</a:t>
            </a:r>
            <a:r>
              <a:rPr lang="de-DE" dirty="0" err="1" smtClean="0"/>
              <a:t>online.launch</a:t>
            </a:r>
            <a:r>
              <a:rPr lang="de-DE" dirty="0" smtClean="0"/>
              <a:t> </a:t>
            </a:r>
            <a:r>
              <a:rPr lang="de-DE" dirty="0"/>
              <a:t/>
            </a:r>
            <a:br>
              <a:rPr lang="de-DE" dirty="0"/>
            </a:br>
            <a:endParaRPr lang="de-DE" dirty="0" smtClean="0"/>
          </a:p>
          <a:p>
            <a:r>
              <a:rPr lang="de-DE" b="1" dirty="0" smtClean="0"/>
              <a:t>Ablauf der Offline-Kartierung</a:t>
            </a:r>
          </a:p>
          <a:p>
            <a:r>
              <a:rPr lang="de-DE" dirty="0" smtClean="0"/>
              <a:t>$ </a:t>
            </a:r>
            <a:r>
              <a:rPr lang="de-DE" dirty="0" err="1" smtClean="0"/>
              <a:t>roslaunch</a:t>
            </a:r>
            <a:r>
              <a:rPr lang="de-DE" dirty="0" smtClean="0"/>
              <a:t> </a:t>
            </a:r>
            <a:r>
              <a:rPr lang="de-DE" dirty="0" err="1" smtClean="0"/>
              <a:t>launch</a:t>
            </a:r>
            <a:r>
              <a:rPr lang="de-DE" dirty="0" smtClean="0"/>
              <a:t>/</a:t>
            </a:r>
            <a:r>
              <a:rPr lang="de-DE" dirty="0" err="1" smtClean="0"/>
              <a:t>pioneer.launch</a:t>
            </a:r>
            <a:endParaRPr lang="de-DE" dirty="0"/>
          </a:p>
          <a:p>
            <a:r>
              <a:rPr lang="de-DE" dirty="0" smtClean="0"/>
              <a:t>$ </a:t>
            </a:r>
            <a:r>
              <a:rPr lang="de-DE" dirty="0" err="1" smtClean="0"/>
              <a:t>rosbag</a:t>
            </a:r>
            <a:r>
              <a:rPr lang="de-DE" dirty="0" smtClean="0"/>
              <a:t> </a:t>
            </a:r>
            <a:r>
              <a:rPr lang="de-DE" dirty="0" err="1"/>
              <a:t>record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-a 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$ </a:t>
            </a:r>
            <a:r>
              <a:rPr lang="de-DE" dirty="0" err="1" smtClean="0"/>
              <a:t>roslaunch</a:t>
            </a:r>
            <a:r>
              <a:rPr lang="de-DE" dirty="0" smtClean="0"/>
              <a:t> </a:t>
            </a:r>
            <a:r>
              <a:rPr lang="de-DE" dirty="0" err="1"/>
              <a:t>launch</a:t>
            </a:r>
            <a:r>
              <a:rPr lang="de-DE" dirty="0" smtClean="0"/>
              <a:t>/&lt;</a:t>
            </a:r>
            <a:r>
              <a:rPr lang="de-DE" dirty="0" err="1" smtClean="0"/>
              <a:t>algorithm</a:t>
            </a:r>
            <a:r>
              <a:rPr lang="de-DE" dirty="0" smtClean="0"/>
              <a:t>&gt;/</a:t>
            </a:r>
            <a:r>
              <a:rPr lang="de-DE" dirty="0" err="1" smtClean="0"/>
              <a:t>offline.launch</a:t>
            </a:r>
            <a:r>
              <a:rPr lang="de-DE" dirty="0" smtClean="0"/>
              <a:t> </a:t>
            </a:r>
            <a:r>
              <a:rPr lang="de-DE" dirty="0" err="1"/>
              <a:t>bag_filename</a:t>
            </a:r>
            <a:r>
              <a:rPr lang="de-DE" dirty="0" smtClean="0"/>
              <a:t>:=/</a:t>
            </a:r>
            <a:r>
              <a:rPr lang="de-DE" dirty="0" err="1" smtClean="0"/>
              <a:t>bag.bag</a:t>
            </a:r>
            <a:r>
              <a:rPr lang="de-DE" dirty="0" smtClean="0"/>
              <a:t> </a:t>
            </a:r>
            <a:endParaRPr lang="de-DE" dirty="0"/>
          </a:p>
          <a:p>
            <a:pPr marL="381000" marR="0" lvl="0" indent="-381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8430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Vergleich der Algorithmen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 smtClean="0"/>
              <a:t>Hochschule</a:t>
            </a:r>
            <a:r>
              <a:rPr lang="en-US" altLang="de-DE" dirty="0" smtClean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381000" indent="-381000"/>
            <a:r>
              <a:rPr lang="de-DE" altLang="de-DE" b="1" kern="0" dirty="0" smtClean="0"/>
              <a:t>Szenarien</a:t>
            </a:r>
          </a:p>
          <a:p>
            <a:pPr marL="381000" indent="-381000">
              <a:buFont typeface="+mj-lt"/>
              <a:buAutoNum type="arabicPeriod"/>
            </a:pPr>
            <a:r>
              <a:rPr lang="de-DE" altLang="de-DE" kern="0" dirty="0" smtClean="0"/>
              <a:t>Um den Tisch fahren</a:t>
            </a:r>
          </a:p>
          <a:p>
            <a:pPr marL="381000" indent="-381000">
              <a:buFont typeface="+mj-lt"/>
              <a:buAutoNum type="arabicPeriod"/>
            </a:pPr>
            <a:r>
              <a:rPr lang="de-DE" altLang="de-DE" kern="0" dirty="0" smtClean="0"/>
              <a:t>In Raum mit zwei Türen rein + raus fahren</a:t>
            </a:r>
          </a:p>
          <a:p>
            <a:pPr marL="381000" indent="-381000"/>
            <a:endParaRPr lang="de-DE" altLang="de-DE" kern="0" dirty="0"/>
          </a:p>
          <a:p>
            <a:pPr marL="381000" indent="-381000"/>
            <a:r>
              <a:rPr lang="de-DE" altLang="de-DE" b="1" kern="0" dirty="0" smtClean="0"/>
              <a:t>Bewertungskriterien</a:t>
            </a:r>
          </a:p>
          <a:p>
            <a:pPr marL="381000" indent="-381000">
              <a:buFont typeface="Arial" charset="0"/>
              <a:buChar char="•"/>
            </a:pPr>
            <a:r>
              <a:rPr lang="de-DE" altLang="de-DE" kern="0" dirty="0" smtClean="0"/>
              <a:t>Normal </a:t>
            </a:r>
            <a:r>
              <a:rPr lang="de-DE" altLang="de-DE" kern="0" dirty="0"/>
              <a:t>f</a:t>
            </a:r>
            <a:r>
              <a:rPr lang="de-DE" altLang="de-DE" kern="0" dirty="0" smtClean="0"/>
              <a:t>ahren</a:t>
            </a:r>
          </a:p>
          <a:p>
            <a:pPr marL="381000" indent="-381000">
              <a:buFont typeface="Arial" charset="0"/>
              <a:buChar char="•"/>
            </a:pPr>
            <a:r>
              <a:rPr lang="de-DE" altLang="de-DE" kern="0" dirty="0" smtClean="0"/>
              <a:t>Rückwärts fahren</a:t>
            </a:r>
          </a:p>
          <a:p>
            <a:pPr marL="381000" indent="-381000">
              <a:buFont typeface="Arial" charset="0"/>
              <a:buChar char="•"/>
            </a:pPr>
            <a:r>
              <a:rPr lang="de-DE" altLang="de-DE" kern="0" dirty="0" smtClean="0"/>
              <a:t>Schnell fahren</a:t>
            </a:r>
          </a:p>
          <a:p>
            <a:pPr marL="381000" indent="-381000">
              <a:buFont typeface="Arial" charset="0"/>
              <a:buChar char="•"/>
            </a:pPr>
            <a:r>
              <a:rPr lang="de-DE" altLang="de-DE" kern="0" dirty="0" smtClean="0"/>
              <a:t>Schlangenlinien fahren</a:t>
            </a:r>
          </a:p>
          <a:p>
            <a:pPr marL="381000" indent="-381000">
              <a:buFont typeface="Arial" charset="0"/>
              <a:buChar char="•"/>
            </a:pPr>
            <a:r>
              <a:rPr lang="de-DE" altLang="de-DE" kern="0" dirty="0"/>
              <a:t>Konfigurationsmöglichkeiten</a:t>
            </a:r>
          </a:p>
          <a:p>
            <a:pPr marL="381000" indent="-381000">
              <a:buFont typeface="Arial" charset="0"/>
              <a:buChar char="•"/>
            </a:pPr>
            <a:endParaRPr lang="de-DE" altLang="de-DE" kern="0" dirty="0" smtClean="0"/>
          </a:p>
        </p:txBody>
      </p:sp>
      <p:pic>
        <p:nvPicPr>
          <p:cNvPr id="2049" name="Picture 1" descr="age42image537901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1" y="2565399"/>
            <a:ext cx="2728714" cy="363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171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Vergleich der Algorithmen: </a:t>
            </a:r>
            <a:r>
              <a:rPr lang="de-DE" altLang="de-DE" dirty="0" err="1" smtClean="0"/>
              <a:t>gmapping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 smtClean="0"/>
              <a:t>Hochschule</a:t>
            </a:r>
            <a:r>
              <a:rPr lang="en-US" altLang="de-DE" dirty="0" smtClean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43867" y="-59543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381000" marR="0" lvl="0" indent="-381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de-DE" altLang="de-DE" kern="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2565400"/>
            <a:ext cx="3024386" cy="32656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79" y="2436385"/>
            <a:ext cx="3383609" cy="337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96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Vergleich der Algorithmen: </a:t>
            </a:r>
            <a:r>
              <a:rPr lang="de-DE" altLang="de-DE" dirty="0" err="1" smtClean="0"/>
              <a:t>hector_mapping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 smtClean="0"/>
              <a:t>Hochschule</a:t>
            </a:r>
            <a:r>
              <a:rPr lang="en-US" altLang="de-DE" dirty="0" smtClean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43867" y="-59543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381000" marR="0" lvl="0" indent="-381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de-DE" altLang="de-DE" kern="0" dirty="0" smtClean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411677"/>
              </p:ext>
            </p:extLst>
          </p:nvPr>
        </p:nvGraphicFramePr>
        <p:xfrm>
          <a:off x="971550" y="2436384"/>
          <a:ext cx="3528442" cy="3107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8282"/>
                <a:gridCol w="1440160"/>
              </a:tblGrid>
              <a:tr h="6215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15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15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15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15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96" y="2436384"/>
            <a:ext cx="3527625" cy="3783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436383"/>
            <a:ext cx="3673172" cy="364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2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Vergleich der Algorithmen: </a:t>
            </a:r>
            <a:r>
              <a:rPr lang="de-DE" altLang="de-DE" dirty="0" err="1" smtClean="0"/>
              <a:t>cartographer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 smtClean="0"/>
              <a:t>Hochschule</a:t>
            </a:r>
            <a:r>
              <a:rPr lang="en-US" altLang="de-DE" dirty="0" smtClean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43867" y="-59543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381000" marR="0" lvl="0" indent="-381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de-DE" altLang="de-DE" kern="0" dirty="0" smtClean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415559"/>
              </p:ext>
            </p:extLst>
          </p:nvPr>
        </p:nvGraphicFramePr>
        <p:xfrm>
          <a:off x="971550" y="2436384"/>
          <a:ext cx="3528442" cy="3107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8282"/>
                <a:gridCol w="1440160"/>
              </a:tblGrid>
              <a:tr h="6215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15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15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15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215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18" y="2724828"/>
            <a:ext cx="2435282" cy="2828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338" y="2576490"/>
            <a:ext cx="2987081" cy="3027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92" y="2644067"/>
            <a:ext cx="2885253" cy="289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97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Vergleich der Algorithmen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 smtClean="0"/>
              <a:t>Hochschule</a:t>
            </a:r>
            <a:r>
              <a:rPr lang="en-US" altLang="de-DE" dirty="0" smtClean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381000" indent="-381000">
              <a:buFont typeface="Arial" charset="0"/>
              <a:buChar char="•"/>
            </a:pPr>
            <a:endParaRPr lang="de-DE" altLang="de-DE" kern="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274471"/>
              </p:ext>
            </p:extLst>
          </p:nvPr>
        </p:nvGraphicFramePr>
        <p:xfrm>
          <a:off x="971550" y="2430463"/>
          <a:ext cx="7704140" cy="3735389"/>
        </p:xfrm>
        <a:graphic>
          <a:graphicData uri="http://schemas.openxmlformats.org/drawingml/2006/table">
            <a:tbl>
              <a:tblPr firstRow="1" firstCol="1" lastRow="1">
                <a:tableStyleId>{5940675A-B579-460E-94D1-54222C63F5DA}</a:tableStyleId>
              </a:tblPr>
              <a:tblGrid>
                <a:gridCol w="1944266"/>
                <a:gridCol w="1800200"/>
                <a:gridCol w="2016224"/>
                <a:gridCol w="1943450"/>
              </a:tblGrid>
              <a:tr h="5336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 smtClean="0"/>
                        <a:t>gmapping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 smtClean="0"/>
                        <a:t>hector_mapping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 smtClean="0"/>
                        <a:t>cartographer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336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b="1" dirty="0" smtClean="0"/>
                        <a:t>Normal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fehlerfrei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fehlerfrei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fehlerfrei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336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b="1" dirty="0" smtClean="0"/>
                        <a:t>Rückwärts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>
                          <a:solidFill>
                            <a:srgbClr val="92D050"/>
                          </a:solidFill>
                        </a:rPr>
                        <a:t>fast fehlerfrei</a:t>
                      </a:r>
                      <a:endParaRPr lang="en-US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fehlerfrei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fehlerfrei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336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b="1" dirty="0" smtClean="0"/>
                        <a:t>Schnell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fehlerfrei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inakzeptabel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fehlerfrei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336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b="1" dirty="0" smtClean="0"/>
                        <a:t>Schlangenlinien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fehlerfrei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inakzeptabel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fehlerfrei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336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b="1" dirty="0" smtClean="0"/>
                        <a:t>Konfiguration</a:t>
                      </a:r>
                      <a:endParaRPr lang="en-US" b="1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akzeptabel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akzeptabel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fehlerfrei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627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b="1" dirty="0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 smtClean="0">
                          <a:solidFill>
                            <a:srgbClr val="92D050"/>
                          </a:solidFill>
                        </a:rPr>
                        <a:t>fast fehlerfrei</a:t>
                      </a:r>
                      <a:endParaRPr lang="en-US" b="1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akzeptabel</a:t>
                      </a:r>
                      <a:endParaRPr lang="en-US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baseline="0" dirty="0" smtClean="0">
                          <a:solidFill>
                            <a:srgbClr val="00B050"/>
                          </a:solidFill>
                        </a:rPr>
                        <a:t>fehlerfrei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3077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Ausblick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 smtClean="0"/>
              <a:t>Hochschule</a:t>
            </a:r>
            <a:r>
              <a:rPr lang="en-US" altLang="de-DE" dirty="0" smtClean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381000" indent="-381000">
              <a:buFont typeface="Arial" charset="0"/>
              <a:buChar char="•"/>
            </a:pPr>
            <a:r>
              <a:rPr lang="de-DE" altLang="de-DE" kern="0" dirty="0" smtClean="0"/>
              <a:t>2 </a:t>
            </a:r>
            <a:r>
              <a:rPr lang="de-DE" dirty="0" smtClean="0"/>
              <a:t>½ D / 3D – Kartierung</a:t>
            </a:r>
          </a:p>
          <a:p>
            <a:pPr marL="381000" indent="-381000">
              <a:buFont typeface="Arial" charset="0"/>
              <a:buChar char="•"/>
            </a:pPr>
            <a:r>
              <a:rPr lang="de-DE" altLang="de-DE" kern="0" dirty="0" smtClean="0"/>
              <a:t>IMU - Kalibrierung</a:t>
            </a:r>
            <a:endParaRPr lang="de-DE" altLang="de-DE" kern="0" dirty="0"/>
          </a:p>
          <a:p>
            <a:pPr marL="381000" indent="-381000">
              <a:buFont typeface="Arial" charset="0"/>
              <a:buChar char="•"/>
            </a:pPr>
            <a:r>
              <a:rPr lang="de-DE" altLang="de-DE" kern="0" dirty="0" smtClean="0"/>
              <a:t>Navigation</a:t>
            </a:r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358840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Hochschule Mannheim University of Applied Sciences | </a:t>
            </a:r>
            <a:r>
              <a:rPr lang="en-US" altLang="de-DE" dirty="0" smtClean="0"/>
              <a:t>Daniel Koch</a:t>
            </a:r>
            <a:endParaRPr lang="de-DE" alt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1404000"/>
            <a:ext cx="7704138" cy="792162"/>
          </a:xfrm>
          <a:noFill/>
        </p:spPr>
        <p:txBody>
          <a:bodyPr/>
          <a:lstStyle/>
          <a:p>
            <a:r>
              <a:rPr lang="de-DE" altLang="de-DE" dirty="0" smtClean="0"/>
              <a:t>Gliederung</a:t>
            </a:r>
            <a:endParaRPr lang="de-DE" altLang="de-DE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71550" y="21600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de-DE" altLang="de-DE" kern="0" dirty="0" smtClean="0"/>
              <a:t>Einleitung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de-DE" kern="0" dirty="0" smtClean="0"/>
              <a:t>Grundlagen</a:t>
            </a:r>
            <a:endParaRPr lang="de-DE" altLang="de-DE" kern="0" dirty="0"/>
          </a:p>
          <a:p>
            <a:pPr marL="342900" indent="-342900">
              <a:buFont typeface="+mj-lt"/>
              <a:buAutoNum type="arabicPeriod"/>
            </a:pPr>
            <a:r>
              <a:rPr lang="de-DE" altLang="de-DE" kern="0" dirty="0" smtClean="0"/>
              <a:t>Kartierungsalgorithmen</a:t>
            </a:r>
            <a:endParaRPr lang="de-DE" altLang="de-DE" kern="0" dirty="0"/>
          </a:p>
          <a:p>
            <a:pPr marL="342900" indent="-342900">
              <a:buFont typeface="+mj-lt"/>
              <a:buAutoNum type="arabicPeriod"/>
            </a:pPr>
            <a:r>
              <a:rPr lang="de-DE" altLang="de-DE" kern="0" dirty="0" smtClean="0"/>
              <a:t>Integration der Algorithmen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de-DE" kern="0" dirty="0" smtClean="0"/>
              <a:t>Vergleich der Algorithmen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de-DE" kern="0" dirty="0" smtClean="0"/>
              <a:t>Ausblick</a:t>
            </a:r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2938349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Einleitung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 smtClean="0"/>
              <a:t>Hochschule</a:t>
            </a:r>
            <a:r>
              <a:rPr lang="en-US" altLang="de-DE" dirty="0" smtClean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 smtClean="0"/>
              <a:t>Ausgangslage</a:t>
            </a:r>
            <a:endParaRPr lang="de-DE" altLang="de-DE" b="1" kern="0" dirty="0"/>
          </a:p>
          <a:p>
            <a:r>
              <a:rPr lang="de-DE" altLang="de-DE" kern="0" dirty="0" err="1" smtClean="0"/>
              <a:t>Pioneer</a:t>
            </a:r>
            <a:r>
              <a:rPr lang="de-DE" altLang="de-DE" kern="0" dirty="0" smtClean="0"/>
              <a:t> 3-DX mit ROS und</a:t>
            </a:r>
            <a:br>
              <a:rPr lang="de-DE" altLang="de-DE" kern="0" dirty="0" smtClean="0"/>
            </a:br>
            <a:r>
              <a:rPr lang="de-DE" altLang="de-DE" kern="0" dirty="0" err="1" smtClean="0"/>
              <a:t>Gmapping</a:t>
            </a:r>
            <a:r>
              <a:rPr lang="de-DE" altLang="de-DE" kern="0" dirty="0" smtClean="0"/>
              <a:t> konfiguriert</a:t>
            </a:r>
          </a:p>
          <a:p>
            <a:pPr marL="381000" indent="-381000">
              <a:buFont typeface="Arial" charset="0"/>
              <a:buChar char="•"/>
            </a:pPr>
            <a:endParaRPr lang="de-DE" altLang="de-DE" kern="0" dirty="0"/>
          </a:p>
          <a:p>
            <a:r>
              <a:rPr lang="de-DE" altLang="de-DE" b="1" kern="0" dirty="0" smtClean="0"/>
              <a:t>Ziel</a:t>
            </a:r>
          </a:p>
          <a:p>
            <a:r>
              <a:rPr lang="de-DE" altLang="de-DE" kern="0" dirty="0" smtClean="0"/>
              <a:t>Weitere Kartierungsalgorithmen</a:t>
            </a:r>
            <a:br>
              <a:rPr lang="de-DE" altLang="de-DE" kern="0" dirty="0" smtClean="0"/>
            </a:br>
            <a:r>
              <a:rPr lang="de-DE" altLang="de-DE" kern="0" dirty="0" smtClean="0"/>
              <a:t>integrieren, testen und verbessern</a:t>
            </a:r>
          </a:p>
        </p:txBody>
      </p:sp>
      <p:pic>
        <p:nvPicPr>
          <p:cNvPr id="6" name="Picture 5" descr="age17image538693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217" y="2565400"/>
            <a:ext cx="3455616" cy="258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753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Grundlagen</a:t>
            </a:r>
            <a:r>
              <a:rPr lang="en-US" dirty="0" smtClean="0"/>
              <a:t>: Robot Operating System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 smtClean="0"/>
              <a:t>Hochschule</a:t>
            </a:r>
            <a:r>
              <a:rPr lang="en-US" altLang="de-DE" dirty="0" smtClean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Meta-</a:t>
            </a:r>
            <a:r>
              <a:rPr lang="en-US" dirty="0" err="1" smtClean="0"/>
              <a:t>Betriebssystem</a:t>
            </a:r>
            <a:endParaRPr lang="en-US" dirty="0" smtClean="0"/>
          </a:p>
          <a:p>
            <a:r>
              <a:rPr lang="en-US" dirty="0" smtClean="0"/>
              <a:t>Framework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Entwicklung</a:t>
            </a:r>
            <a:r>
              <a:rPr lang="en-US" dirty="0"/>
              <a:t> von </a:t>
            </a:r>
            <a:r>
              <a:rPr lang="en-US" dirty="0" err="1" smtClean="0"/>
              <a:t>Robotern</a:t>
            </a:r>
            <a:endParaRPr lang="de-DE" altLang="de-DE" kern="0" dirty="0"/>
          </a:p>
          <a:p>
            <a:endParaRPr lang="de-DE" altLang="de-DE" kern="0" dirty="0"/>
          </a:p>
          <a:p>
            <a:r>
              <a:rPr lang="de-DE" altLang="de-DE" b="1" kern="0" dirty="0" smtClean="0"/>
              <a:t>Technik</a:t>
            </a:r>
          </a:p>
          <a:p>
            <a:pPr marL="285750" indent="-285750">
              <a:buFontTx/>
              <a:buChar char="-"/>
            </a:pPr>
            <a:r>
              <a:rPr lang="de-DE" altLang="de-DE" kern="0" dirty="0"/>
              <a:t>Packages</a:t>
            </a:r>
          </a:p>
          <a:p>
            <a:pPr marL="285750" indent="-285750">
              <a:buFontTx/>
              <a:buChar char="-"/>
            </a:pPr>
            <a:r>
              <a:rPr lang="de-DE" altLang="de-DE" kern="0" dirty="0" smtClean="0"/>
              <a:t>Nodes</a:t>
            </a:r>
            <a:endParaRPr lang="de-DE" altLang="de-DE" kern="0" dirty="0"/>
          </a:p>
          <a:p>
            <a:pPr marL="285750" indent="-285750">
              <a:buFontTx/>
              <a:buChar char="-"/>
            </a:pPr>
            <a:r>
              <a:rPr lang="de-DE" altLang="de-DE" kern="0" dirty="0"/>
              <a:t>Topics / Services</a:t>
            </a:r>
          </a:p>
          <a:p>
            <a:pPr marL="285750" indent="-285750">
              <a:buFontTx/>
              <a:buChar char="-"/>
            </a:pPr>
            <a:r>
              <a:rPr lang="de-DE" altLang="de-DE" kern="0" dirty="0"/>
              <a:t>ROS-Master</a:t>
            </a:r>
          </a:p>
          <a:p>
            <a:pPr marL="285750" indent="-285750">
              <a:buFontTx/>
              <a:buChar char="-"/>
            </a:pPr>
            <a:r>
              <a:rPr lang="de-DE" altLang="de-DE" kern="0" dirty="0"/>
              <a:t>Bags</a:t>
            </a:r>
          </a:p>
          <a:p>
            <a:pPr marL="285750" indent="-285750">
              <a:buFontTx/>
              <a:buChar char="-"/>
            </a:pPr>
            <a:r>
              <a:rPr lang="de-DE" altLang="de-DE" kern="0" dirty="0"/>
              <a:t>Kommandozeile</a:t>
            </a:r>
          </a:p>
          <a:p>
            <a:endParaRPr lang="de-DE" altLang="de-DE" kern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430" y="3943322"/>
            <a:ext cx="4103688" cy="222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650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Grundlagen</a:t>
            </a:r>
            <a:r>
              <a:rPr lang="en-US" dirty="0" smtClean="0"/>
              <a:t>: Robot Operating System (2)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 smtClean="0"/>
              <a:t>Hochschule</a:t>
            </a:r>
            <a:r>
              <a:rPr lang="en-US" altLang="de-DE" dirty="0" smtClean="0"/>
              <a:t> Mannheim University of Applied Sciences | </a:t>
            </a:r>
            <a:r>
              <a:rPr lang="en-US" altLang="de-DE" dirty="0"/>
              <a:t>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 smtClean="0"/>
              <a:t>Vorteile</a:t>
            </a:r>
            <a:endParaRPr lang="de-DE" altLang="de-DE" b="1" kern="0" dirty="0"/>
          </a:p>
          <a:p>
            <a:pPr marL="285750" indent="-285750">
              <a:buFontTx/>
              <a:buChar char="-"/>
            </a:pPr>
            <a:r>
              <a:rPr lang="de-DE" altLang="de-DE" kern="0" dirty="0"/>
              <a:t>Netzwerk-Transparenz</a:t>
            </a:r>
          </a:p>
          <a:p>
            <a:pPr marL="285750" indent="-285750">
              <a:buFontTx/>
              <a:buChar char="-"/>
            </a:pPr>
            <a:r>
              <a:rPr lang="de-DE" altLang="de-DE" kern="0" dirty="0"/>
              <a:t>Große Anzahl an verfügbaren Packages</a:t>
            </a:r>
          </a:p>
          <a:p>
            <a:pPr marL="285750" indent="-285750">
              <a:buFontTx/>
              <a:buChar char="-"/>
            </a:pPr>
            <a:r>
              <a:rPr lang="de-DE" altLang="de-DE" kern="0" dirty="0"/>
              <a:t>Testprozess</a:t>
            </a:r>
          </a:p>
          <a:p>
            <a:pPr marL="285750" indent="-285750">
              <a:buFontTx/>
              <a:buChar char="-"/>
            </a:pPr>
            <a:r>
              <a:rPr lang="de-DE" altLang="de-DE" kern="0" dirty="0"/>
              <a:t>Mehrsprachigkeit</a:t>
            </a:r>
          </a:p>
          <a:p>
            <a:pPr marL="285750" indent="-285750">
              <a:buFontTx/>
              <a:buChar char="-"/>
            </a:pPr>
            <a:r>
              <a:rPr lang="de-DE" altLang="de-DE" kern="0" dirty="0"/>
              <a:t>Flexibles Bausteinsystem</a:t>
            </a:r>
          </a:p>
          <a:p>
            <a:pPr marL="285750" indent="-285750">
              <a:buFontTx/>
              <a:buChar char="-"/>
            </a:pPr>
            <a:r>
              <a:rPr lang="de-DE" altLang="de-DE" kern="0" dirty="0"/>
              <a:t>Open Source</a:t>
            </a:r>
          </a:p>
          <a:p>
            <a:pPr marL="285750" indent="-285750">
              <a:buFontTx/>
              <a:buChar char="-"/>
            </a:pPr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1231341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Grundlagen</a:t>
            </a:r>
            <a:r>
              <a:rPr lang="en-US" dirty="0" smtClean="0"/>
              <a:t>: Pioneer 3-DX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 smtClean="0"/>
              <a:t>Hochschule</a:t>
            </a:r>
            <a:r>
              <a:rPr lang="en-US" altLang="de-DE" dirty="0" smtClean="0"/>
              <a:t> Mannheim University of Applied Sciences | </a:t>
            </a:r>
            <a:r>
              <a:rPr lang="en-US" altLang="de-DE" dirty="0"/>
              <a:t>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7191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Tx/>
              <a:buChar char="-"/>
            </a:pPr>
            <a:r>
              <a:rPr lang="de-DE" altLang="de-DE" kern="0" dirty="0" smtClean="0"/>
              <a:t>mobiler Roboter, 44,5cm x 39,3cm x 23,7cm, 9 kg, 25kg Traglast</a:t>
            </a:r>
          </a:p>
          <a:p>
            <a:pPr marL="285750" indent="-285750">
              <a:buFontTx/>
              <a:buChar char="-"/>
            </a:pPr>
            <a:r>
              <a:rPr lang="de-DE" altLang="de-DE" kern="0" dirty="0" smtClean="0">
                <a:sym typeface="Wingdings"/>
              </a:rPr>
              <a:t>Differential Drive (2 Räder + 1 Stützrad)</a:t>
            </a:r>
          </a:p>
          <a:p>
            <a:pPr marL="285750" indent="-285750">
              <a:buFontTx/>
              <a:buChar char="-"/>
            </a:pPr>
            <a:endParaRPr lang="de-DE" altLang="de-DE" kern="0" dirty="0">
              <a:sym typeface="Wingdings"/>
            </a:endParaRPr>
          </a:p>
          <a:p>
            <a:pPr marL="285750" indent="-285750">
              <a:buFontTx/>
              <a:buChar char="-"/>
            </a:pPr>
            <a:r>
              <a:rPr lang="de-DE" altLang="de-DE" kern="0" dirty="0" smtClean="0">
                <a:sym typeface="Wingdings"/>
              </a:rPr>
              <a:t>Ausstattung: Ultraschallsensoren, Stoßfänger</a:t>
            </a:r>
          </a:p>
          <a:p>
            <a:pPr marL="285750" indent="-285750">
              <a:buFontTx/>
              <a:buChar char="-"/>
            </a:pPr>
            <a:r>
              <a:rPr lang="de-DE" altLang="de-DE" kern="0" dirty="0" smtClean="0">
                <a:sym typeface="Wingdings"/>
              </a:rPr>
              <a:t>Zusätzliche Ausstattung:</a:t>
            </a:r>
          </a:p>
          <a:p>
            <a:pPr marL="468313" lvl="1" indent="-285750">
              <a:buFontTx/>
              <a:buChar char="-"/>
            </a:pPr>
            <a:r>
              <a:rPr lang="de-DE" altLang="de-DE" kern="0" dirty="0" smtClean="0">
                <a:sym typeface="Wingdings"/>
              </a:rPr>
              <a:t>Computer: Ubuntu 18.04.2 LTS</a:t>
            </a:r>
          </a:p>
          <a:p>
            <a:pPr marL="468313" lvl="1" indent="-285750">
              <a:buFontTx/>
              <a:buChar char="-"/>
            </a:pPr>
            <a:r>
              <a:rPr lang="de-DE" altLang="de-DE" kern="0" dirty="0" smtClean="0">
                <a:sym typeface="Wingdings"/>
              </a:rPr>
              <a:t>Laserscanner: SICK LMS</a:t>
            </a:r>
          </a:p>
          <a:p>
            <a:pPr marL="468313" lvl="1" indent="-285750">
              <a:buFontTx/>
              <a:buChar char="-"/>
            </a:pPr>
            <a:r>
              <a:rPr lang="de-DE" altLang="de-DE" kern="0" dirty="0" smtClean="0">
                <a:sym typeface="Wingdings"/>
              </a:rPr>
              <a:t>IMU: </a:t>
            </a:r>
            <a:r>
              <a:rPr lang="de-DE" altLang="de-DE" kern="0" dirty="0" err="1" smtClean="0">
                <a:sym typeface="Wingdings"/>
              </a:rPr>
              <a:t>Tinkerforge</a:t>
            </a:r>
            <a:r>
              <a:rPr lang="de-DE" altLang="de-DE" kern="0" dirty="0" smtClean="0">
                <a:sym typeface="Wingdings"/>
              </a:rPr>
              <a:t> Brick 2.0</a:t>
            </a:r>
          </a:p>
          <a:p>
            <a:pPr marL="285750" indent="-285750">
              <a:buFontTx/>
              <a:buChar char="-"/>
            </a:pPr>
            <a:endParaRPr lang="de-DE" altLang="de-DE" kern="0" dirty="0" smtClean="0"/>
          </a:p>
          <a:p>
            <a:pPr marL="285750" indent="-285750">
              <a:buFontTx/>
              <a:buChar char="-"/>
            </a:pPr>
            <a:r>
              <a:rPr lang="de-DE" altLang="de-DE" kern="0" dirty="0" smtClean="0"/>
              <a:t>Netzbetrieb (min. 12V) oder Akkubetrieb (3)</a:t>
            </a:r>
            <a:endParaRPr lang="de-DE" altLang="de-DE" kern="0" dirty="0"/>
          </a:p>
          <a:p>
            <a:endParaRPr lang="de-DE" altLang="de-DE" kern="0" dirty="0"/>
          </a:p>
        </p:txBody>
      </p:sp>
      <p:pic>
        <p:nvPicPr>
          <p:cNvPr id="8" name="Picture 7" descr="age17image5386939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188" y="3645024"/>
            <a:ext cx="2445500" cy="182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74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Grundlagen</a:t>
            </a:r>
            <a:r>
              <a:rPr lang="en-US" dirty="0" smtClean="0"/>
              <a:t>: Pioneer 3-DX – </a:t>
            </a:r>
            <a:r>
              <a:rPr lang="en-US" dirty="0" err="1" smtClean="0"/>
              <a:t>Robotermodell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 smtClean="0"/>
              <a:t>Hochschule</a:t>
            </a:r>
            <a:r>
              <a:rPr lang="en-US" altLang="de-DE" dirty="0" smtClean="0"/>
              <a:t> Mannheim University of Applied Sciences | </a:t>
            </a:r>
            <a:r>
              <a:rPr lang="en-US" altLang="de-DE" dirty="0"/>
              <a:t>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7191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28" y="3401653"/>
            <a:ext cx="5817883" cy="3148372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990601" y="2565400"/>
            <a:ext cx="7704138" cy="367191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$ </a:t>
            </a:r>
            <a:r>
              <a:rPr lang="en-US" dirty="0" err="1" smtClean="0"/>
              <a:t>rosrun</a:t>
            </a:r>
            <a:r>
              <a:rPr lang="en-US" dirty="0" smtClean="0"/>
              <a:t> </a:t>
            </a:r>
            <a:r>
              <a:rPr lang="en-US" dirty="0" err="1"/>
              <a:t>xacro</a:t>
            </a:r>
            <a:r>
              <a:rPr lang="en-US" dirty="0"/>
              <a:t> </a:t>
            </a:r>
            <a:r>
              <a:rPr lang="en-US" dirty="0" err="1"/>
              <a:t>xacro</a:t>
            </a:r>
            <a:r>
              <a:rPr lang="en-US" dirty="0"/>
              <a:t> -o pioneer3d.urdf </a:t>
            </a:r>
            <a:r>
              <a:rPr lang="en-US" dirty="0" smtClean="0"/>
              <a:t>pioneer3dx.xacro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urdf_to_graphiz</a:t>
            </a:r>
            <a:r>
              <a:rPr lang="en-US" dirty="0" smtClean="0"/>
              <a:t> </a:t>
            </a:r>
            <a:r>
              <a:rPr lang="en-US" dirty="0"/>
              <a:t>pioneer3d.urdf </a:t>
            </a:r>
          </a:p>
          <a:p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3268612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Kartierungsalgorithmen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 smtClean="0"/>
              <a:t>Hochschule</a:t>
            </a:r>
            <a:r>
              <a:rPr lang="en-US" altLang="de-DE" dirty="0" smtClean="0"/>
              <a:t> Mannheim University of Applied Sciences | </a:t>
            </a:r>
            <a:r>
              <a:rPr lang="en-US" altLang="de-DE" dirty="0"/>
              <a:t>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7191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971550" y="2601131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381000" indent="-381000">
              <a:buFont typeface="+mj-lt"/>
              <a:buAutoNum type="arabicPeriod"/>
            </a:pPr>
            <a:endParaRPr lang="de-DE" altLang="de-DE" kern="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381000" indent="-381000">
              <a:buFont typeface="+mj-lt"/>
              <a:buAutoNum type="arabicPeriod"/>
            </a:pPr>
            <a:endParaRPr lang="de-DE" altLang="de-DE" kern="0" dirty="0"/>
          </a:p>
          <a:p>
            <a:pPr marL="381000" indent="-381000">
              <a:buFont typeface="+mj-lt"/>
              <a:buAutoNum type="arabicPeriod"/>
            </a:pPr>
            <a:endParaRPr lang="de-DE" altLang="de-DE" kern="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656824"/>
              </p:ext>
            </p:extLst>
          </p:nvPr>
        </p:nvGraphicFramePr>
        <p:xfrm>
          <a:off x="107504" y="2905450"/>
          <a:ext cx="8968740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9580"/>
                <a:gridCol w="2989580"/>
                <a:gridCol w="2989580"/>
              </a:tblGrid>
              <a:tr h="354613">
                <a:tc>
                  <a:txBody>
                    <a:bodyPr/>
                    <a:lstStyle/>
                    <a:p>
                      <a:r>
                        <a:rPr lang="en-US" dirty="0" smtClean="0"/>
                        <a:t>gmapping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hector_mapping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cartographer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sensor_msgs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LaserScan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nav_msgs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Odometry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sensor_msgs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LaserScan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sensor_msgs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LaserScan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nav_msgs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Odometry</a:t>
                      </a:r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sensor_msgs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Imu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Loop</a:t>
                      </a:r>
                      <a:r>
                        <a:rPr lang="en-US" baseline="0" dirty="0" smtClean="0"/>
                        <a:t> Closing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Kein</a:t>
                      </a:r>
                      <a:r>
                        <a:rPr lang="en-US" dirty="0" smtClean="0"/>
                        <a:t> Loop Closing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Loop Closing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nav_msgs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OccupancyGrid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nav_msgs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MapMetaData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nav_msgs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OccupancyGrid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nav_msgs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MapMetaData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nav_msgs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OccupancyGrid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nav_msgs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MapMetaData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052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Integration der Algorithmen in ROS</a:t>
            </a:r>
            <a:br>
              <a:rPr lang="de-DE" altLang="de-DE" dirty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 smtClean="0"/>
              <a:t>Hochschule</a:t>
            </a:r>
            <a:r>
              <a:rPr lang="en-US" altLang="de-DE" dirty="0" smtClean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381000" indent="-381000">
              <a:buFont typeface="+mj-lt"/>
              <a:buAutoNum type="arabicPeriod"/>
            </a:pPr>
            <a:r>
              <a:rPr lang="de-DE" altLang="de-DE" kern="0" dirty="0" smtClean="0"/>
              <a:t>Eigenes Package aufsetzen</a:t>
            </a:r>
          </a:p>
          <a:p>
            <a:pPr marL="381000" indent="-381000">
              <a:buFont typeface="+mj-lt"/>
              <a:buAutoNum type="arabicPeriod"/>
            </a:pPr>
            <a:r>
              <a:rPr lang="de-DE" altLang="de-DE" kern="0" dirty="0" smtClean="0"/>
              <a:t>Installation der Algorithmen</a:t>
            </a:r>
          </a:p>
          <a:p>
            <a:pPr marL="381000" indent="-381000">
              <a:buFont typeface="+mj-lt"/>
              <a:buAutoNum type="arabicPeriod"/>
            </a:pPr>
            <a:r>
              <a:rPr lang="de-DE" altLang="de-DE" kern="0" dirty="0" smtClean="0"/>
              <a:t>Aufsetzen der Launch-Files / Konfigurationen</a:t>
            </a:r>
          </a:p>
          <a:p>
            <a:pPr marL="381000" indent="-381000">
              <a:buFont typeface="+mj-lt"/>
              <a:buAutoNum type="arabicPeriod"/>
            </a:pPr>
            <a:r>
              <a:rPr lang="de-DE" altLang="de-DE" kern="0" dirty="0" smtClean="0"/>
              <a:t>Ablauf der Kartierung</a:t>
            </a:r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1438289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SMA_021_WIN_081216">
  <a:themeElements>
    <a:clrScheme name="Standarddesign 1">
      <a:dk1>
        <a:srgbClr val="000000"/>
      </a:dk1>
      <a:lt1>
        <a:srgbClr val="FFFFFF"/>
      </a:lt1>
      <a:dk2>
        <a:srgbClr val="0F3277"/>
      </a:dk2>
      <a:lt2>
        <a:srgbClr val="143255"/>
      </a:lt2>
      <a:accent1>
        <a:srgbClr val="4876A8"/>
      </a:accent1>
      <a:accent2>
        <a:srgbClr val="32578A"/>
      </a:accent2>
      <a:accent3>
        <a:srgbClr val="FFFFFF"/>
      </a:accent3>
      <a:accent4>
        <a:srgbClr val="000000"/>
      </a:accent4>
      <a:accent5>
        <a:srgbClr val="B1BDD1"/>
      </a:accent5>
      <a:accent6>
        <a:srgbClr val="2C4E7D"/>
      </a:accent6>
      <a:hlink>
        <a:srgbClr val="649FCA"/>
      </a:hlink>
      <a:folHlink>
        <a:srgbClr val="C6E5EC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tx2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tx2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F3277"/>
        </a:dk2>
        <a:lt2>
          <a:srgbClr val="143255"/>
        </a:lt2>
        <a:accent1>
          <a:srgbClr val="4876A8"/>
        </a:accent1>
        <a:accent2>
          <a:srgbClr val="32578A"/>
        </a:accent2>
        <a:accent3>
          <a:srgbClr val="FFFFFF"/>
        </a:accent3>
        <a:accent4>
          <a:srgbClr val="000000"/>
        </a:accent4>
        <a:accent5>
          <a:srgbClr val="B1BDD1"/>
        </a:accent5>
        <a:accent6>
          <a:srgbClr val="2C4E7D"/>
        </a:accent6>
        <a:hlink>
          <a:srgbClr val="649FCA"/>
        </a:hlink>
        <a:folHlink>
          <a:srgbClr val="C6E5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HSMA_021_WIN_081216</Template>
  <TotalTime>4891</TotalTime>
  <Words>761</Words>
  <Application>Microsoft Macintosh PowerPoint</Application>
  <PresentationFormat>On-screen Show (4:3)</PresentationFormat>
  <Paragraphs>224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ＭＳ Ｐゴシック</vt:lpstr>
      <vt:lpstr>Wingdings</vt:lpstr>
      <vt:lpstr>HSMA_021_WIN_081216</vt:lpstr>
      <vt:lpstr>Untersuchung von Kartierungsalgorithmen unter ROS mit dem Pioneer 3-DX </vt:lpstr>
      <vt:lpstr>Gliederung</vt:lpstr>
      <vt:lpstr>Einleitung</vt:lpstr>
      <vt:lpstr>Grundlagen: Robot Operating System</vt:lpstr>
      <vt:lpstr>Grundlagen: Robot Operating System (2)</vt:lpstr>
      <vt:lpstr>Grundlagen: Pioneer 3-DX</vt:lpstr>
      <vt:lpstr>Grundlagen: Pioneer 3-DX – Robotermodell</vt:lpstr>
      <vt:lpstr>Kartierungsalgorithmen</vt:lpstr>
      <vt:lpstr>Integration der Algorithmen in ROS </vt:lpstr>
      <vt:lpstr>Integration der Algorithmen in ROS (2) </vt:lpstr>
      <vt:lpstr>Integration der Algorithmen in ROS (3) </vt:lpstr>
      <vt:lpstr>Integration der Algorithmen in ROS (4) </vt:lpstr>
      <vt:lpstr>Integration der Algorithmen in ROS (5) </vt:lpstr>
      <vt:lpstr>Vergleich der Algorithmen</vt:lpstr>
      <vt:lpstr>Vergleich der Algorithmen: gmapping</vt:lpstr>
      <vt:lpstr>Vergleich der Algorithmen: hector_mapping</vt:lpstr>
      <vt:lpstr>Vergleich der Algorithmen: cartographer</vt:lpstr>
      <vt:lpstr>Vergleich der Algorithmen</vt:lpstr>
      <vt:lpstr>Ausblick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</dc:title>
  <dc:creator>Frank-Thomas Nürnberg</dc:creator>
  <dc:description>Präsentation mit Beispielfolien - Version Windows;_x000d_
Präsentationsvorlage für Beamer/Screen;_x000d_
Version 2.1; 2008-12-16;</dc:description>
  <cp:lastModifiedBy>Daniel Koch</cp:lastModifiedBy>
  <cp:revision>189</cp:revision>
  <cp:lastPrinted>2001-08-01T07:58:04Z</cp:lastPrinted>
  <dcterms:created xsi:type="dcterms:W3CDTF">2013-12-03T19:59:32Z</dcterms:created>
  <dcterms:modified xsi:type="dcterms:W3CDTF">2019-12-06T08:59:19Z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office implementation</vt:lpwstr>
  </property>
  <property fmtid="{D5CDD505-2E9C-101B-9397-08002B2CF9AE}" pid="3" name="Erstellt am">
    <vt:lpwstr>01-09-2005</vt:lpwstr>
  </property>
  <property fmtid="{D5CDD505-2E9C-101B-9397-08002B2CF9AE}" pid="4" name="Bearbeiter">
    <vt:lpwstr>gadamovich</vt:lpwstr>
  </property>
  <property fmtid="{D5CDD505-2E9C-101B-9397-08002B2CF9AE}" pid="5" name="Version">
    <vt:lpwstr>2.1</vt:lpwstr>
  </property>
  <property fmtid="{D5CDD505-2E9C-101B-9397-08002B2CF9AE}" pid="6" name="Version vom">
    <vt:lpwstr>16-12-2008</vt:lpwstr>
  </property>
</Properties>
</file>